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692" r:id="rId2"/>
    <p:sldMasterId id="2147483676" r:id="rId3"/>
    <p:sldMasterId id="2147483704" r:id="rId4"/>
    <p:sldMasterId id="2147483702" r:id="rId5"/>
    <p:sldMasterId id="2147483666" r:id="rId6"/>
    <p:sldMasterId id="2147483694" r:id="rId7"/>
    <p:sldMasterId id="2147483678" r:id="rId8"/>
    <p:sldMasterId id="2147483668" r:id="rId9"/>
    <p:sldMasterId id="2147483700" r:id="rId10"/>
    <p:sldMasterId id="2147483662" r:id="rId11"/>
    <p:sldMasterId id="2147483710" r:id="rId12"/>
    <p:sldMasterId id="2147483712" r:id="rId13"/>
    <p:sldMasterId id="2147483714" r:id="rId14"/>
    <p:sldMasterId id="2147483664" r:id="rId15"/>
    <p:sldMasterId id="2147483670" r:id="rId16"/>
    <p:sldMasterId id="2147483734" r:id="rId17"/>
    <p:sldMasterId id="2147483736" r:id="rId18"/>
    <p:sldMasterId id="2147483738" r:id="rId19"/>
    <p:sldMasterId id="2147483740" r:id="rId20"/>
  </p:sldMasterIdLst>
  <p:handoutMasterIdLst>
    <p:handoutMasterId r:id="rId37"/>
  </p:handoutMasterIdLst>
  <p:sldIdLst>
    <p:sldId id="257" r:id="rId21"/>
    <p:sldId id="258" r:id="rId22"/>
    <p:sldId id="259" r:id="rId23"/>
    <p:sldId id="260" r:id="rId24"/>
    <p:sldId id="265" r:id="rId25"/>
    <p:sldId id="261" r:id="rId26"/>
    <p:sldId id="262" r:id="rId27"/>
    <p:sldId id="263" r:id="rId28"/>
    <p:sldId id="264" r:id="rId29"/>
    <p:sldId id="266" r:id="rId30"/>
    <p:sldId id="267" r:id="rId31"/>
    <p:sldId id="268" r:id="rId32"/>
    <p:sldId id="272" r:id="rId33"/>
    <p:sldId id="271" r:id="rId34"/>
    <p:sldId id="269" r:id="rId35"/>
    <p:sldId id="270" r:id="rId36"/>
  </p:sldIdLst>
  <p:sldSz cx="9144000" cy="6858000" type="screen4x3"/>
  <p:notesSz cx="6858000" cy="9144000"/>
  <p:defaultTextStyle>
    <a:defPPr>
      <a:defRPr lang="en-US"/>
    </a:defPPr>
    <a:lvl1pPr marL="0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39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78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118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56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195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234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272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312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7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99A"/>
    <a:srgbClr val="005294"/>
    <a:srgbClr val="004F8E"/>
    <a:srgbClr val="005191"/>
    <a:srgbClr val="0E3C75"/>
    <a:srgbClr val="CA0C11"/>
    <a:srgbClr val="A40418"/>
    <a:srgbClr val="D50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64" autoAdjust="0"/>
    <p:restoredTop sz="95952" autoAdjust="0"/>
  </p:normalViewPr>
  <p:slideViewPr>
    <p:cSldViewPr snapToGrid="0" snapToObjects="1">
      <p:cViewPr varScale="1">
        <p:scale>
          <a:sx n="116" d="100"/>
          <a:sy n="116" d="100"/>
        </p:scale>
        <p:origin x="432" y="176"/>
      </p:cViewPr>
      <p:guideLst>
        <p:guide orient="horz"/>
        <p:guide pos="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9" Type="http://schemas.openxmlformats.org/officeDocument/2006/relationships/viewProps" Target="viewProps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9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EC6BF-855C-1F4B-8DBD-06C607AD78BD}" type="datetimeFigureOut">
              <a:rPr lang="en-US" smtClean="0"/>
              <a:t>9/21/21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32809-CFA6-4740-90F9-9C01B81C3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80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1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9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83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8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25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49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47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42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683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150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26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33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744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8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63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0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0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45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5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2039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1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0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889000" y="1054102"/>
            <a:ext cx="5473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889000" y="2392366"/>
            <a:ext cx="5473700" cy="339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1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0599A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2611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5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2611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0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rgbClr val="005191"/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7176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3043238"/>
            <a:ext cx="6261100" cy="315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09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1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7176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3043238"/>
            <a:ext cx="6261100" cy="315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7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rgbClr val="005191"/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7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11969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522538"/>
            <a:ext cx="6261100" cy="292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4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 cap="none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8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1969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522538"/>
            <a:ext cx="6261100" cy="292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29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 cap="none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C+M_04180_UnveilingMatPages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4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C+M_04180_UnveilingMatPages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0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Pages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8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7200" y="2052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7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Pages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1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78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48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927100" y="774700"/>
            <a:ext cx="4127500" cy="261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1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7200" y="3957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7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rgbClr val="005294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60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6040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82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7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0"/>
            <a:ext cx="6261100" cy="4152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5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C+M_04180_UnveilingMat8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UC+M_04180_UnveilingMat8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0"/>
            <a:ext cx="6261100" cy="4152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54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9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073400" y="858838"/>
            <a:ext cx="5473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073400" y="2197102"/>
            <a:ext cx="5473700" cy="339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8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2844B-AA6A-C046-B585-0CEED76D7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Developing a 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186719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07181-AB83-7741-8089-878B0A9C9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questions to get to a (research)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CE1D4-F5C4-7C48-A04B-7B825971A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What’s the history of your topic?</a:t>
            </a:r>
          </a:p>
          <a:p>
            <a:r>
              <a:rPr lang="en-US" dirty="0"/>
              <a:t> How does your topic fit within a larger context?</a:t>
            </a:r>
          </a:p>
          <a:p>
            <a:r>
              <a:rPr lang="en-US" dirty="0"/>
              <a:t> How can you categorize your topic?</a:t>
            </a:r>
          </a:p>
          <a:p>
            <a:r>
              <a:rPr lang="en-US" dirty="0"/>
              <a:t> Turn positive questions into negative ones (why isn’t universal accessibility an architectural default?)</a:t>
            </a:r>
          </a:p>
          <a:p>
            <a:r>
              <a:rPr lang="en-US" dirty="0"/>
              <a:t> As what if? Imagine a world without barriers to accessibility – what does it look like?</a:t>
            </a:r>
          </a:p>
        </p:txBody>
      </p:sp>
    </p:spTree>
    <p:extLst>
      <p:ext uri="{BB962C8B-B14F-4D97-AF65-F5344CB8AC3E}">
        <p14:creationId xmlns:p14="http://schemas.microsoft.com/office/powerpoint/2010/main" val="3801238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7997-4A59-B041-AA5C-00D803C1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C98C3-2E2A-3344-A0CA-29F7DC248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 steps to getting to reveal the significance of your question:</a:t>
            </a:r>
          </a:p>
          <a:p>
            <a:r>
              <a:rPr lang="en-US" dirty="0"/>
              <a:t> Step 1: Name your topic</a:t>
            </a:r>
          </a:p>
          <a:p>
            <a:r>
              <a:rPr lang="en-US" dirty="0"/>
              <a:t> Step 2: Ask an indirect question</a:t>
            </a:r>
          </a:p>
          <a:p>
            <a:r>
              <a:rPr lang="en-US" dirty="0"/>
              <a:t> Step 3: So what?</a:t>
            </a:r>
          </a:p>
        </p:txBody>
      </p:sp>
    </p:spTree>
    <p:extLst>
      <p:ext uri="{BB962C8B-B14F-4D97-AF65-F5344CB8AC3E}">
        <p14:creationId xmlns:p14="http://schemas.microsoft.com/office/powerpoint/2010/main" val="168432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74AB2-A654-5749-9F6F-15BC5945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Step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31729-D5E0-E140-A211-37EDEBDF4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 am working on _________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Because I want to find out who/what/where/why/when/how _________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order to help my reader understand how/why/whether ________.</a:t>
            </a:r>
          </a:p>
        </p:txBody>
      </p:sp>
    </p:spTree>
    <p:extLst>
      <p:ext uri="{BB962C8B-B14F-4D97-AF65-F5344CB8AC3E}">
        <p14:creationId xmlns:p14="http://schemas.microsoft.com/office/powerpoint/2010/main" val="332404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6D7B-5D07-5845-92D0-2E519B0B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Congrats! You have a research question!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CE9ED-4A86-274C-AD37-62A7DF3D0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am working on _________ because I want to find out who/what/where/why/when/how _________ in order to help my reader understand how/why/whether ________.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NOT YOUR THESIS STATEMENT!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39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8D673-997D-064A-8E42-0247032EC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 - Get thee to a library!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EFFA9-6572-AA4C-8199-FC5E7EB4F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Library Instruction Sessions – Engineering</a:t>
            </a:r>
          </a:p>
          <a:p>
            <a:r>
              <a:rPr lang="en-US" dirty="0"/>
              <a:t> Summon 2.0 video</a:t>
            </a:r>
          </a:p>
          <a:p>
            <a:r>
              <a:rPr lang="en-US" dirty="0"/>
              <a:t> Library Guide for ENGR 110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Remember: Librarians are superheroes. </a:t>
            </a:r>
          </a:p>
        </p:txBody>
      </p:sp>
    </p:spTree>
    <p:extLst>
      <p:ext uri="{BB962C8B-B14F-4D97-AF65-F5344CB8AC3E}">
        <p14:creationId xmlns:p14="http://schemas.microsoft.com/office/powerpoint/2010/main" val="1970828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D824-C436-464C-9306-BB9B9583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81DC0-E523-264A-9947-CDA34C689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Get familiar with the assignment/assigned broad topic</a:t>
            </a:r>
          </a:p>
          <a:p>
            <a:r>
              <a:rPr lang="en-US" dirty="0"/>
              <a:t> Mind-map/Freewriting</a:t>
            </a:r>
          </a:p>
          <a:p>
            <a:r>
              <a:rPr lang="en-US" dirty="0"/>
              <a:t> Define the scope</a:t>
            </a:r>
          </a:p>
          <a:p>
            <a:r>
              <a:rPr lang="en-US" dirty="0"/>
              <a:t> 3 Step Formula (Name your topic, ask an indirect question, so what)</a:t>
            </a:r>
          </a:p>
          <a:p>
            <a:r>
              <a:rPr lang="en-US" dirty="0"/>
              <a:t> A research question is not a thesis statement</a:t>
            </a:r>
          </a:p>
        </p:txBody>
      </p:sp>
    </p:spTree>
    <p:extLst>
      <p:ext uri="{BB962C8B-B14F-4D97-AF65-F5344CB8AC3E}">
        <p14:creationId xmlns:p14="http://schemas.microsoft.com/office/powerpoint/2010/main" val="3968014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D6C5-EAC7-314F-BE5C-7E78415E9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2CA4C-05AF-0943-9EB3-9AFE7286F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i="1" dirty="0"/>
              <a:t>Why Write </a:t>
            </a:r>
            <a:r>
              <a:rPr lang="en-US" dirty="0"/>
              <a:t>Chapter 1.5</a:t>
            </a:r>
          </a:p>
          <a:p>
            <a:r>
              <a:rPr lang="en-US" dirty="0"/>
              <a:t> </a:t>
            </a:r>
            <a:r>
              <a:rPr lang="en-US" i="1" dirty="0"/>
              <a:t>The Craft of Research </a:t>
            </a:r>
            <a:r>
              <a:rPr lang="en-US" dirty="0"/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494162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78088-C230-B447-9335-1BBBDE32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7969-5E0B-B447-8B77-B750F70C5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is a research question?</a:t>
            </a:r>
          </a:p>
          <a:p>
            <a:r>
              <a:rPr lang="en-US" dirty="0"/>
              <a:t> Creating a research question</a:t>
            </a:r>
          </a:p>
          <a:p>
            <a:pPr lvl="1"/>
            <a:r>
              <a:rPr lang="en-US" dirty="0"/>
              <a:t> Topic</a:t>
            </a:r>
          </a:p>
          <a:p>
            <a:pPr lvl="1"/>
            <a:r>
              <a:rPr lang="en-US" dirty="0"/>
              <a:t> Refining scope</a:t>
            </a:r>
          </a:p>
          <a:p>
            <a:pPr lvl="1"/>
            <a:r>
              <a:rPr lang="en-US" dirty="0"/>
              <a:t> 3 Steps to create significance</a:t>
            </a:r>
          </a:p>
        </p:txBody>
      </p:sp>
    </p:spTree>
    <p:extLst>
      <p:ext uri="{BB962C8B-B14F-4D97-AF65-F5344CB8AC3E}">
        <p14:creationId xmlns:p14="http://schemas.microsoft.com/office/powerpoint/2010/main" val="4224515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55424-0E63-EA40-8778-4BBD05202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research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ECD70-35BA-EF4F-8C0D-604260D49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Not your thesis statement! This is the question you want to investigate.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good research question will</a:t>
            </a:r>
          </a:p>
          <a:p>
            <a:r>
              <a:rPr lang="en-US" dirty="0"/>
              <a:t> Provide scope</a:t>
            </a:r>
          </a:p>
          <a:p>
            <a:r>
              <a:rPr lang="en-US" dirty="0"/>
              <a:t> Answer the question “so what?”</a:t>
            </a:r>
          </a:p>
          <a:p>
            <a:r>
              <a:rPr lang="en-US" dirty="0"/>
              <a:t> Take longer than 4-5 words to state</a:t>
            </a:r>
          </a:p>
        </p:txBody>
      </p:sp>
    </p:spTree>
    <p:extLst>
      <p:ext uri="{BB962C8B-B14F-4D97-AF65-F5344CB8AC3E}">
        <p14:creationId xmlns:p14="http://schemas.microsoft.com/office/powerpoint/2010/main" val="237740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1E4DB-D944-4C4D-A526-844A2912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61E6B-E377-364C-B85F-2FC4C5A2F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Your topic is already decided – accessibility on UVIC’s campus.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Get familiar with both your lab design project and the research essay assignment description.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392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24BDA-4908-4242-ABF3-D7BB8F54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Lab &amp; Research Essay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2CD4A-2D90-524C-8E76-D1D9724DC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Lab: Identify and propose a solution to overcome the barriers within the existing facilities of the University of Victoria that affect accessibility to the university community and visitors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Communications: Investigate a topic and develop a research question relevant to your course design project for design lab</a:t>
            </a:r>
          </a:p>
        </p:txBody>
      </p:sp>
    </p:spTree>
    <p:extLst>
      <p:ext uri="{BB962C8B-B14F-4D97-AF65-F5344CB8AC3E}">
        <p14:creationId xmlns:p14="http://schemas.microsoft.com/office/powerpoint/2010/main" val="876127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3F9AC-2924-064D-92BF-9AAD1EBA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Mind-mapping/Freewriting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35690-2BE7-874D-9675-AFFBDA917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Mind-mapping: create a mind-map of what you already know about accessibility and UVIC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Freewriting: start writing for 15-20 minutes, jotting down everything you already know about accessibility and UVIC</a:t>
            </a:r>
          </a:p>
        </p:txBody>
      </p:sp>
    </p:spTree>
    <p:extLst>
      <p:ext uri="{BB962C8B-B14F-4D97-AF65-F5344CB8AC3E}">
        <p14:creationId xmlns:p14="http://schemas.microsoft.com/office/powerpoint/2010/main" val="2125620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D10A5-DE8A-1F4E-B25E-A5682F2F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“Random”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2AC2F-96C9-2944-9DD2-4403D868D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Categorize what you’ve written down into sections, sub-sections, themes.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 you want to know more about?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doesn’t interest you?</a:t>
            </a:r>
          </a:p>
        </p:txBody>
      </p:sp>
    </p:spTree>
    <p:extLst>
      <p:ext uri="{BB962C8B-B14F-4D97-AF65-F5344CB8AC3E}">
        <p14:creationId xmlns:p14="http://schemas.microsoft.com/office/powerpoint/2010/main" val="2904151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68C56-CD9D-2E49-AC26-EEB0509E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a few interesting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D0282-CD17-3848-A26D-9CCFE2055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At this point, you may want to engage in making another mind-map or </a:t>
            </a:r>
            <a:r>
              <a:rPr lang="en-US" dirty="0" err="1"/>
              <a:t>freewrite</a:t>
            </a:r>
            <a:r>
              <a:rPr lang="en-US" dirty="0"/>
              <a:t> around each of these topics to further develop your idea.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At the end of this process, pick the topic that interests you the most.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Topic too broad if you can state it in 4-5 words.</a:t>
            </a:r>
          </a:p>
        </p:txBody>
      </p:sp>
    </p:spTree>
    <p:extLst>
      <p:ext uri="{BB962C8B-B14F-4D97-AF65-F5344CB8AC3E}">
        <p14:creationId xmlns:p14="http://schemas.microsoft.com/office/powerpoint/2010/main" val="70704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194DF-65AC-7442-B002-D9A38A24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Narrowing the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0DF2E-ACAE-E848-B0D8-427F4C7F5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Think about your specific research topic and use journalistic questions to narrow the scope: who, what, when, where, with extra focus on </a:t>
            </a:r>
            <a:r>
              <a:rPr lang="en-US" b="1" dirty="0"/>
              <a:t>how</a:t>
            </a:r>
            <a:r>
              <a:rPr lang="en-US" dirty="0"/>
              <a:t> and </a:t>
            </a:r>
            <a:r>
              <a:rPr lang="en-US" b="1" dirty="0"/>
              <a:t>why.</a:t>
            </a:r>
          </a:p>
        </p:txBody>
      </p:sp>
    </p:spTree>
    <p:extLst>
      <p:ext uri="{BB962C8B-B14F-4D97-AF65-F5344CB8AC3E}">
        <p14:creationId xmlns:p14="http://schemas.microsoft.com/office/powerpoint/2010/main" val="300290144"/>
      </p:ext>
    </p:extLst>
  </p:cSld>
  <p:clrMapOvr>
    <a:masterClrMapping/>
  </p:clrMapOvr>
</p:sld>
</file>

<file path=ppt/theme/theme1.xml><?xml version="1.0" encoding="utf-8"?>
<a:theme xmlns:a="http://schemas.openxmlformats.org/drawingml/2006/main" name="UVic Edge titl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BFC73727-9F21-1749-A563-B11871665D3C}"/>
    </a:ext>
  </a:extLst>
</a:theme>
</file>

<file path=ppt/theme/theme10.xml><?xml version="1.0" encoding="utf-8"?>
<a:theme xmlns:a="http://schemas.openxmlformats.org/drawingml/2006/main" name="UVic Edge content 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E508DDA9-3FD9-7E4A-AC91-413704A672B1}"/>
    </a:ext>
  </a:extLst>
</a:theme>
</file>

<file path=ppt/theme/theme11.xml><?xml version="1.0" encoding="utf-8"?>
<a:theme xmlns:a="http://schemas.openxmlformats.org/drawingml/2006/main" name="UVic Edge content 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5F1B60B8-BF0E-B04C-AA62-2E62A7E7F028}"/>
    </a:ext>
  </a:extLst>
</a:theme>
</file>

<file path=ppt/theme/theme12.xml><?xml version="1.0" encoding="utf-8"?>
<a:theme xmlns:a="http://schemas.openxmlformats.org/drawingml/2006/main" name="UVic Edge content 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30B39C16-F00C-2145-A72E-046E1C4373EA}"/>
    </a:ext>
  </a:extLst>
</a:theme>
</file>

<file path=ppt/theme/theme13.xml><?xml version="1.0" encoding="utf-8"?>
<a:theme xmlns:a="http://schemas.openxmlformats.org/drawingml/2006/main" name="UVic Edge content 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97698EDC-330D-FA41-8B1D-E45D111F8396}"/>
    </a:ext>
  </a:extLst>
</a:theme>
</file>

<file path=ppt/theme/theme14.xml><?xml version="1.0" encoding="utf-8"?>
<a:theme xmlns:a="http://schemas.openxmlformats.org/drawingml/2006/main" name="UVic Edge content 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CCA78E90-F553-F246-A197-66E578B56BD3}"/>
    </a:ext>
  </a:extLst>
</a:theme>
</file>

<file path=ppt/theme/theme15.xml><?xml version="1.0" encoding="utf-8"?>
<a:theme xmlns:a="http://schemas.openxmlformats.org/drawingml/2006/main" name="UVic Edge content 1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D26968D2-9799-0F4F-8EDD-09E0B6185987}"/>
    </a:ext>
  </a:extLst>
</a:theme>
</file>

<file path=ppt/theme/theme16.xml><?xml version="1.0" encoding="utf-8"?>
<a:theme xmlns:a="http://schemas.openxmlformats.org/drawingml/2006/main" name="UVic Edge content 1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5018B42D-EF32-624F-817D-EB3362D3C155}"/>
    </a:ext>
  </a:extLst>
</a:theme>
</file>

<file path=ppt/theme/theme17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2AE6E057-F16C-A84F-A180-6D56667EDBB8}"/>
    </a:ext>
  </a:extLst>
</a:theme>
</file>

<file path=ppt/theme/theme18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0B86F86C-84C5-9544-BD83-8C706D7C5472}"/>
    </a:ext>
  </a:extLst>
</a:theme>
</file>

<file path=ppt/theme/theme19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D81321F4-F37F-6D4D-A613-BACFDC818FB4}"/>
    </a:ext>
  </a:extLst>
</a:theme>
</file>

<file path=ppt/theme/theme2.xml><?xml version="1.0" encoding="utf-8"?>
<a:theme xmlns:a="http://schemas.openxmlformats.org/drawingml/2006/main" name="UVic Edge titl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5D6F4428-5E3D-D44B-B4F9-104A6C435B9F}"/>
    </a:ext>
  </a:extLst>
</a:theme>
</file>

<file path=ppt/theme/theme20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E80F4506-9599-2541-8FB0-511DF4FB052D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UVic Edge title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CBD36921-B469-4449-9992-FB031A203E46}"/>
    </a:ext>
  </a:extLst>
</a:theme>
</file>

<file path=ppt/theme/theme4.xml><?xml version="1.0" encoding="utf-8"?>
<a:theme xmlns:a="http://schemas.openxmlformats.org/drawingml/2006/main" name="UVic Edge title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9B2CA609-AE6C-F64C-94B8-6EDA0179A33D}"/>
    </a:ext>
  </a:extLst>
</a:theme>
</file>

<file path=ppt/theme/theme5.xml><?xml version="1.0" encoding="utf-8"?>
<a:theme xmlns:a="http://schemas.openxmlformats.org/drawingml/2006/main" name="UVic Edge title 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F4E8515C-2510-854B-8CA2-E4A2CFED1FC6}"/>
    </a:ext>
  </a:extLst>
</a:theme>
</file>

<file path=ppt/theme/theme6.xml><?xml version="1.0" encoding="utf-8"?>
<a:theme xmlns:a="http://schemas.openxmlformats.org/drawingml/2006/main" name="UVic Edge content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0C411CD0-199A-CF4D-AC85-6F2CB0FF882B}"/>
    </a:ext>
  </a:extLst>
</a:theme>
</file>

<file path=ppt/theme/theme7.xml><?xml version="1.0" encoding="utf-8"?>
<a:theme xmlns:a="http://schemas.openxmlformats.org/drawingml/2006/main" name="UVic Edge content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00316FB1-73BF-A542-A6F4-CB0AE3905367}"/>
    </a:ext>
  </a:extLst>
</a:theme>
</file>

<file path=ppt/theme/theme8.xml><?xml version="1.0" encoding="utf-8"?>
<a:theme xmlns:a="http://schemas.openxmlformats.org/drawingml/2006/main" name="UVic Edge content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6D6410F8-59F2-4240-AB9B-1F44B1C2AAD9}"/>
    </a:ext>
  </a:extLst>
</a:theme>
</file>

<file path=ppt/theme/theme9.xml><?xml version="1.0" encoding="utf-8"?>
<a:theme xmlns:a="http://schemas.openxmlformats.org/drawingml/2006/main" name="UVic Edge content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D458B046-4B19-4C43-8EB9-459A68BB97D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UVic Edge title 1</Template>
  <TotalTime>908</TotalTime>
  <Words>604</Words>
  <Application>Microsoft Macintosh PowerPoint</Application>
  <PresentationFormat>On-screen Show (4:3)</PresentationFormat>
  <Paragraphs>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16</vt:i4>
      </vt:variant>
    </vt:vector>
  </HeadingPairs>
  <TitlesOfParts>
    <vt:vector size="38" baseType="lpstr">
      <vt:lpstr>Arial</vt:lpstr>
      <vt:lpstr>Calibri</vt:lpstr>
      <vt:lpstr>UVic Edge title 1</vt:lpstr>
      <vt:lpstr>UVic Edge title 2</vt:lpstr>
      <vt:lpstr>UVic Edge title 3</vt:lpstr>
      <vt:lpstr>UVic Edge title 4</vt:lpstr>
      <vt:lpstr>UVic Edge title 5</vt:lpstr>
      <vt:lpstr>UVic Edge content 1</vt:lpstr>
      <vt:lpstr>UVic Edge content 2</vt:lpstr>
      <vt:lpstr>UVic Edge content 3</vt:lpstr>
      <vt:lpstr>UVic Edge content 4</vt:lpstr>
      <vt:lpstr>UVic Edge content 5</vt:lpstr>
      <vt:lpstr>UVic Edge content 6</vt:lpstr>
      <vt:lpstr>UVic Edge content 7</vt:lpstr>
      <vt:lpstr>UVic Edge content 8</vt:lpstr>
      <vt:lpstr>UVic Edge content 9</vt:lpstr>
      <vt:lpstr>UVic Edge content 10</vt:lpstr>
      <vt:lpstr>UVic Edge content 11</vt:lpstr>
      <vt:lpstr>Custom Design</vt:lpstr>
      <vt:lpstr>1_Custom Design</vt:lpstr>
      <vt:lpstr>2_Custom Design</vt:lpstr>
      <vt:lpstr>3_Custom Design</vt:lpstr>
      <vt:lpstr>Developing a research question</vt:lpstr>
      <vt:lpstr>Overview</vt:lpstr>
      <vt:lpstr>What is a research question?</vt:lpstr>
      <vt:lpstr>Where to start?</vt:lpstr>
      <vt:lpstr>Design Lab &amp; Research Essay Prompt</vt:lpstr>
      <vt:lpstr>Mind-mapping/Freewriting</vt:lpstr>
      <vt:lpstr>Organizing “Random” Thoughts</vt:lpstr>
      <vt:lpstr>Pick a few interesting topics</vt:lpstr>
      <vt:lpstr>Narrowing the Scope</vt:lpstr>
      <vt:lpstr>Asking questions to get to a (research) question</vt:lpstr>
      <vt:lpstr>So what?</vt:lpstr>
      <vt:lpstr>3 Step Formula</vt:lpstr>
      <vt:lpstr>Congrats! You have a research question!</vt:lpstr>
      <vt:lpstr>Next step - Get thee to a library!</vt:lpstr>
      <vt:lpstr>Recap</vt:lpstr>
      <vt:lpstr>More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 research question</dc:title>
  <dc:creator>Katherine Skipsey</dc:creator>
  <cp:lastModifiedBy>Katherine Skipsey</cp:lastModifiedBy>
  <cp:revision>7</cp:revision>
  <dcterms:created xsi:type="dcterms:W3CDTF">2021-09-22T03:04:44Z</dcterms:created>
  <dcterms:modified xsi:type="dcterms:W3CDTF">2021-09-22T18:13:20Z</dcterms:modified>
</cp:coreProperties>
</file>